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9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57" r:id="rId18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>
      <p:cViewPr varScale="1">
        <p:scale>
          <a:sx n="127" d="100"/>
          <a:sy n="127" d="100"/>
        </p:scale>
        <p:origin x="1200" y="17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30/08/2018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63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072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560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658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6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118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345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94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497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69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9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9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1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5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46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9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40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83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7179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7890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2131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52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30/08/2018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8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30/08/2018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51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8922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E582-C1A0-4F27-B3FD-63F9E0C4AED8}" type="datetime1">
              <a:rPr lang="pt-BR" smtClean="0"/>
              <a:t>30/08/2018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09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30/08/2018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5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30/08/2018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3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30/08/2018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2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912088" y="1417341"/>
            <a:ext cx="9948584" cy="1524801"/>
          </a:xfrm>
        </p:spPr>
        <p:txBody>
          <a:bodyPr>
            <a:noAutofit/>
          </a:bodyPr>
          <a:lstStyle/>
          <a:p>
            <a:pPr algn="r"/>
            <a:r>
              <a:rPr lang="pt-BR" sz="2800" dirty="0" err="1"/>
              <a:t>Deep</a:t>
            </a:r>
            <a:r>
              <a:rPr lang="pt-BR" sz="2800" dirty="0"/>
              <a:t> Learning com Python de A à </a:t>
            </a:r>
            <a:r>
              <a:rPr lang="pt-BR" sz="2800" dirty="0" err="1"/>
              <a:t>Z</a:t>
            </a:r>
            <a:r>
              <a:rPr lang="pt-BR" sz="2800" dirty="0"/>
              <a:t> – O Curso Completo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0496" y="2962500"/>
            <a:ext cx="8636000" cy="999753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1026" name="Picture 2" descr="E:\Ensino\IA Expert\Banners\logo-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2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C0094-1032-6543-8E3D-73F503CB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535CF-6B71-2A44-BB1E-9A2ED0B1A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Conhecimento sobre lógica de programação, principalmente estruturas condicionais e de repetição</a:t>
            </a:r>
          </a:p>
          <a:p>
            <a:r>
              <a:rPr lang="pt-BR" dirty="0"/>
              <a:t>Conhecimentos básicos em Python são desejáveis, embora seja possível acompanhar o curso sem saber essa linguagem com profundidade</a:t>
            </a:r>
          </a:p>
          <a:p>
            <a:r>
              <a:rPr lang="pt-BR" dirty="0"/>
              <a:t>São necessários conhecimentos básicos sobre instalação de softwares básicos</a:t>
            </a:r>
          </a:p>
          <a:p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e redes neurais: desejável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1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BDCF1-6176-3246-A146-7B717892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não veremos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2C8CA-8CAC-584E-9EBB-4CE8FAE4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gráfica</a:t>
            </a:r>
          </a:p>
          <a:p>
            <a:r>
              <a:rPr lang="pt-BR" dirty="0"/>
              <a:t>Implementar “todos” os exemplos</a:t>
            </a:r>
          </a:p>
          <a:p>
            <a:r>
              <a:rPr lang="pt-BR" dirty="0"/>
              <a:t>Teoria muito detalhada</a:t>
            </a:r>
          </a:p>
          <a:p>
            <a:r>
              <a:rPr lang="pt-BR" dirty="0"/>
              <a:t>Implementação manual das redes neurais (usaremos </a:t>
            </a:r>
            <a:r>
              <a:rPr lang="pt-BR" dirty="0" err="1"/>
              <a:t>Keras</a:t>
            </a:r>
            <a:r>
              <a:rPr lang="pt-BR" dirty="0"/>
              <a:t>, </a:t>
            </a:r>
            <a:r>
              <a:rPr lang="pt-BR" dirty="0" err="1"/>
              <a:t>scikit-learn</a:t>
            </a:r>
            <a:r>
              <a:rPr lang="pt-BR" dirty="0"/>
              <a:t>, </a:t>
            </a:r>
            <a:r>
              <a:rPr lang="pt-BR" dirty="0" err="1"/>
              <a:t>minisom</a:t>
            </a:r>
            <a:r>
              <a:rPr lang="pt-BR" dirty="0"/>
              <a:t>, </a:t>
            </a:r>
            <a:r>
              <a:rPr lang="pt-BR" dirty="0" err="1"/>
              <a:t>keras_adversarial</a:t>
            </a:r>
            <a:r>
              <a:rPr lang="pt-BR" dirty="0"/>
              <a:t> e </a:t>
            </a:r>
            <a:r>
              <a:rPr lang="pt-BR" dirty="0" err="1"/>
              <a:t>rbm</a:t>
            </a:r>
            <a:r>
              <a:rPr lang="pt-BR" dirty="0"/>
              <a:t>)</a:t>
            </a:r>
          </a:p>
          <a:p>
            <a:r>
              <a:rPr lang="pt-BR" dirty="0" err="1"/>
              <a:t>Keras</a:t>
            </a:r>
            <a:r>
              <a:rPr lang="pt-BR" dirty="0"/>
              <a:t> rodando sob o </a:t>
            </a:r>
            <a:r>
              <a:rPr lang="pt-BR" dirty="0" err="1"/>
              <a:t>Tensorflow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93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2234734-1F8D-9F48-8A01-1BA3BD11ACAE}"/>
              </a:ext>
            </a:extLst>
          </p:cNvPr>
          <p:cNvGrpSpPr/>
          <p:nvPr/>
        </p:nvGrpSpPr>
        <p:grpSpPr>
          <a:xfrm>
            <a:off x="247821" y="171647"/>
            <a:ext cx="4000500" cy="1889155"/>
            <a:chOff x="107504" y="121196"/>
            <a:chExt cx="4000500" cy="188915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FA0C06BC-A9E2-1C42-9BE5-A78C67C7E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121196"/>
              <a:ext cx="4000500" cy="168910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FA9CECB-4088-6946-915F-91629B4D619A}"/>
                </a:ext>
              </a:extLst>
            </p:cNvPr>
            <p:cNvSpPr txBox="1"/>
            <p:nvPr/>
          </p:nvSpPr>
          <p:spPr>
            <a:xfrm>
              <a:off x="407609" y="1810296"/>
              <a:ext cx="34002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https</a:t>
              </a:r>
              <a:r>
                <a:rPr lang="pt-BR" sz="700" dirty="0"/>
                <a:t>://</a:t>
              </a:r>
              <a:r>
                <a:rPr lang="pt-BR" sz="700" dirty="0" err="1"/>
                <a:t>www.engadget.com</a:t>
              </a:r>
              <a:r>
                <a:rPr lang="pt-BR" sz="700" dirty="0"/>
                <a:t>/2014/09/08/</a:t>
              </a:r>
              <a:r>
                <a:rPr lang="pt-BR" sz="700" dirty="0" err="1"/>
                <a:t>google</a:t>
              </a:r>
              <a:r>
                <a:rPr lang="pt-BR" sz="700" dirty="0"/>
                <a:t>-</a:t>
              </a:r>
              <a:r>
                <a:rPr lang="pt-BR" sz="700" dirty="0" err="1"/>
                <a:t>details</a:t>
              </a:r>
              <a:r>
                <a:rPr lang="pt-BR" sz="700" dirty="0"/>
                <a:t>-</a:t>
              </a:r>
              <a:r>
                <a:rPr lang="pt-BR" sz="700" dirty="0" err="1"/>
                <a:t>object</a:t>
              </a:r>
              <a:r>
                <a:rPr lang="pt-BR" sz="700" dirty="0"/>
                <a:t>-</a:t>
              </a:r>
              <a:r>
                <a:rPr lang="pt-BR" sz="700" dirty="0" err="1"/>
                <a:t>recognition</a:t>
              </a:r>
              <a:r>
                <a:rPr lang="pt-BR" sz="700" dirty="0"/>
                <a:t>-tech/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BA74F8-6CF2-9C40-A849-0C8C7FE2F805}"/>
              </a:ext>
            </a:extLst>
          </p:cNvPr>
          <p:cNvGrpSpPr/>
          <p:nvPr/>
        </p:nvGrpSpPr>
        <p:grpSpPr>
          <a:xfrm>
            <a:off x="4932040" y="2727810"/>
            <a:ext cx="3937000" cy="2755444"/>
            <a:chOff x="5004048" y="2425452"/>
            <a:chExt cx="3937000" cy="275544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7498367-09E2-334E-9066-4AF408B1C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4048" y="2425452"/>
              <a:ext cx="3937000" cy="2540000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B3DDDCA8-DF77-2848-987A-BCE920A152B4}"/>
                </a:ext>
              </a:extLst>
            </p:cNvPr>
            <p:cNvSpPr txBox="1"/>
            <p:nvPr/>
          </p:nvSpPr>
          <p:spPr>
            <a:xfrm>
              <a:off x="5436096" y="4965452"/>
              <a:ext cx="33522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www.zdnet.com</a:t>
              </a:r>
              <a:r>
                <a:rPr lang="pt-BR" sz="800" dirty="0"/>
                <a:t>/</a:t>
              </a:r>
              <a:r>
                <a:rPr lang="pt-BR" sz="800" dirty="0" err="1"/>
                <a:t>article</a:t>
              </a:r>
              <a:r>
                <a:rPr lang="pt-BR" sz="800" dirty="0"/>
                <a:t>/</a:t>
              </a:r>
              <a:r>
                <a:rPr lang="pt-BR" sz="800" dirty="0" err="1"/>
                <a:t>tracking-terrorists-with-iomniscient</a:t>
              </a:r>
              <a:r>
                <a:rPr lang="pt-BR" sz="800" dirty="0"/>
                <a:t>/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02B5D94-2C46-704F-8118-FD9DA6D608E4}"/>
              </a:ext>
            </a:extLst>
          </p:cNvPr>
          <p:cNvGrpSpPr/>
          <p:nvPr/>
        </p:nvGrpSpPr>
        <p:grpSpPr>
          <a:xfrm>
            <a:off x="492546" y="2878959"/>
            <a:ext cx="3511050" cy="1741885"/>
            <a:chOff x="247821" y="2727810"/>
            <a:chExt cx="3511050" cy="174188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36A42DD-8B69-FC4B-898C-7E4F343B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21" y="2727810"/>
              <a:ext cx="3511050" cy="164185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3C80BBA-73F2-524F-B438-D31A2366BBC0}"/>
                </a:ext>
              </a:extLst>
            </p:cNvPr>
            <p:cNvSpPr txBox="1"/>
            <p:nvPr/>
          </p:nvSpPr>
          <p:spPr>
            <a:xfrm>
              <a:off x="361710" y="4269640"/>
              <a:ext cx="32832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https</a:t>
              </a:r>
              <a:r>
                <a:rPr lang="pt-BR" sz="700" dirty="0"/>
                <a:t>://</a:t>
              </a:r>
              <a:r>
                <a:rPr lang="pt-BR" sz="700" dirty="0" err="1"/>
                <a:t>www.taygan.co</a:t>
              </a:r>
              <a:r>
                <a:rPr lang="pt-BR" sz="700" dirty="0"/>
                <a:t>/blog/2018/02/09/</a:t>
              </a:r>
              <a:r>
                <a:rPr lang="pt-BR" sz="700" dirty="0" err="1"/>
                <a:t>getting</a:t>
              </a:r>
              <a:r>
                <a:rPr lang="pt-BR" sz="700" dirty="0"/>
                <a:t>-</a:t>
              </a:r>
              <a:r>
                <a:rPr lang="pt-BR" sz="700" dirty="0" err="1"/>
                <a:t>started</a:t>
              </a:r>
              <a:r>
                <a:rPr lang="pt-BR" sz="700" dirty="0"/>
                <a:t>-</a:t>
              </a:r>
              <a:r>
                <a:rPr lang="pt-BR" sz="700" dirty="0" err="1"/>
                <a:t>with</a:t>
              </a:r>
              <a:r>
                <a:rPr lang="pt-BR" sz="700" dirty="0"/>
                <a:t>-speech-</a:t>
              </a:r>
              <a:r>
                <a:rPr lang="pt-BR" sz="700" dirty="0" err="1"/>
                <a:t>to</a:t>
              </a:r>
              <a:r>
                <a:rPr lang="pt-BR" sz="700" dirty="0"/>
                <a:t>-</a:t>
              </a:r>
              <a:r>
                <a:rPr lang="pt-BR" sz="700" dirty="0" err="1"/>
                <a:t>text</a:t>
              </a:r>
              <a:endParaRPr lang="pt-BR" sz="7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4AE8536-167B-504C-A702-ECAE04A1B6C5}"/>
              </a:ext>
            </a:extLst>
          </p:cNvPr>
          <p:cNvGrpSpPr/>
          <p:nvPr/>
        </p:nvGrpSpPr>
        <p:grpSpPr>
          <a:xfrm>
            <a:off x="4932040" y="290983"/>
            <a:ext cx="3654210" cy="1872950"/>
            <a:chOff x="4932040" y="290983"/>
            <a:chExt cx="3654210" cy="187295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1B3BD0B-6050-DB40-830D-4185C9FB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2040" y="290983"/>
              <a:ext cx="3654210" cy="1650485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8D169B0-6D6F-9E47-8B5D-62A9B0A3DD10}"/>
                </a:ext>
              </a:extLst>
            </p:cNvPr>
            <p:cNvSpPr txBox="1"/>
            <p:nvPr/>
          </p:nvSpPr>
          <p:spPr>
            <a:xfrm>
              <a:off x="5378799" y="1948489"/>
              <a:ext cx="27606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developer.nvidia.com</a:t>
              </a:r>
              <a:r>
                <a:rPr lang="pt-BR" sz="800" dirty="0"/>
                <a:t>/</a:t>
              </a:r>
              <a:r>
                <a:rPr lang="pt-BR" sz="800" dirty="0" err="1"/>
                <a:t>deep-learning-examples</a:t>
              </a:r>
              <a:endParaRPr lang="pt-B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30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51FE4675-20DB-A849-96E3-79EEA5807EE3}"/>
              </a:ext>
            </a:extLst>
          </p:cNvPr>
          <p:cNvGrpSpPr/>
          <p:nvPr/>
        </p:nvGrpSpPr>
        <p:grpSpPr>
          <a:xfrm>
            <a:off x="0" y="0"/>
            <a:ext cx="9144000" cy="2601540"/>
            <a:chOff x="0" y="0"/>
            <a:chExt cx="9144000" cy="2601540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8EB6F50A-6978-6143-A6D6-AC6C7D7F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2493818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DB2FDEBF-8644-9845-B61A-63349B16E031}"/>
                </a:ext>
              </a:extLst>
            </p:cNvPr>
            <p:cNvSpPr txBox="1"/>
            <p:nvPr/>
          </p:nvSpPr>
          <p:spPr>
            <a:xfrm>
              <a:off x="3347145" y="2386096"/>
              <a:ext cx="24497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cs.stanford.edu</a:t>
              </a:r>
              <a:r>
                <a:rPr lang="pt-BR" sz="800" dirty="0"/>
                <a:t>/</a:t>
              </a:r>
              <a:r>
                <a:rPr lang="pt-BR" sz="800" dirty="0" err="1"/>
                <a:t>people</a:t>
              </a:r>
              <a:r>
                <a:rPr lang="pt-BR" sz="800" dirty="0"/>
                <a:t>/esteva/</a:t>
              </a:r>
              <a:r>
                <a:rPr lang="pt-BR" sz="800" dirty="0" err="1"/>
                <a:t>nature</a:t>
              </a:r>
              <a:r>
                <a:rPr lang="pt-BR" sz="800" dirty="0"/>
                <a:t>/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379E76-2125-0443-9893-FB76DE779556}"/>
              </a:ext>
            </a:extLst>
          </p:cNvPr>
          <p:cNvGrpSpPr/>
          <p:nvPr/>
        </p:nvGrpSpPr>
        <p:grpSpPr>
          <a:xfrm>
            <a:off x="179512" y="3034303"/>
            <a:ext cx="8562132" cy="2278544"/>
            <a:chOff x="179512" y="3034303"/>
            <a:chExt cx="8562132" cy="227854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C85DC21-CE02-D746-B8BB-D958E77D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3034303"/>
              <a:ext cx="4400552" cy="184823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C83CCEA-AD8E-0748-BC17-4ECD3301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8024" y="3049023"/>
              <a:ext cx="3953620" cy="197681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19CEDB8-444A-AF40-A819-4BA95FA05422}"/>
                </a:ext>
              </a:extLst>
            </p:cNvPr>
            <p:cNvSpPr txBox="1"/>
            <p:nvPr/>
          </p:nvSpPr>
          <p:spPr>
            <a:xfrm>
              <a:off x="2744034" y="5097403"/>
              <a:ext cx="4087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deepmind.com</a:t>
              </a:r>
              <a:r>
                <a:rPr lang="pt-BR" sz="800" dirty="0"/>
                <a:t>/blog/deepmind-ai-reduces-google-data-centre-cooling-bill-40/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73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6E06467-1058-D14C-B3FF-975538C97D19}"/>
              </a:ext>
            </a:extLst>
          </p:cNvPr>
          <p:cNvGrpSpPr/>
          <p:nvPr/>
        </p:nvGrpSpPr>
        <p:grpSpPr>
          <a:xfrm>
            <a:off x="581991" y="337220"/>
            <a:ext cx="2475358" cy="1946637"/>
            <a:chOff x="57957" y="154511"/>
            <a:chExt cx="2475358" cy="1946637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35CF8DC6-4DBF-8845-9AFD-AB1371EE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154511"/>
              <a:ext cx="2088232" cy="1781958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AB9A21F-64F7-F243-A5E6-284CB2091D14}"/>
                </a:ext>
              </a:extLst>
            </p:cNvPr>
            <p:cNvSpPr txBox="1"/>
            <p:nvPr/>
          </p:nvSpPr>
          <p:spPr>
            <a:xfrm>
              <a:off x="57957" y="1916482"/>
              <a:ext cx="24753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/>
                <a:t>Fonte: </a:t>
              </a:r>
              <a:r>
                <a:rPr lang="pt-BR" sz="600" dirty="0" err="1"/>
                <a:t>https</a:t>
              </a:r>
              <a:r>
                <a:rPr lang="pt-BR" sz="600" dirty="0"/>
                <a:t>://</a:t>
              </a:r>
              <a:r>
                <a:rPr lang="pt-BR" sz="600" dirty="0" err="1"/>
                <a:t>www.frontiersin.org</a:t>
              </a:r>
              <a:r>
                <a:rPr lang="pt-BR" sz="600" dirty="0"/>
                <a:t>/</a:t>
              </a:r>
              <a:r>
                <a:rPr lang="pt-BR" sz="600" dirty="0" err="1"/>
                <a:t>articles</a:t>
              </a:r>
              <a:r>
                <a:rPr lang="pt-BR" sz="600" dirty="0"/>
                <a:t>/10.3389/fpls.2016.01419/</a:t>
              </a:r>
              <a:r>
                <a:rPr lang="pt-BR" sz="600" dirty="0" err="1"/>
                <a:t>full</a:t>
              </a:r>
              <a:endParaRPr lang="pt-BR" sz="600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62D732-60E6-CB44-9968-9D2B261654CD}"/>
              </a:ext>
            </a:extLst>
          </p:cNvPr>
          <p:cNvGrpSpPr/>
          <p:nvPr/>
        </p:nvGrpSpPr>
        <p:grpSpPr>
          <a:xfrm>
            <a:off x="3776825" y="152806"/>
            <a:ext cx="5367175" cy="2927270"/>
            <a:chOff x="3635896" y="2136180"/>
            <a:chExt cx="5367175" cy="292727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91FA365-22B9-314E-BBE5-684532B9C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896" y="2136180"/>
              <a:ext cx="5260104" cy="269277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4C4E8D8-4D6D-E545-B919-79B9B9879FED}"/>
                </a:ext>
              </a:extLst>
            </p:cNvPr>
            <p:cNvSpPr txBox="1"/>
            <p:nvPr/>
          </p:nvSpPr>
          <p:spPr>
            <a:xfrm>
              <a:off x="3635896" y="4863395"/>
              <a:ext cx="53671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https</a:t>
              </a:r>
              <a:r>
                <a:rPr lang="pt-BR" sz="700" dirty="0"/>
                <a:t>://</a:t>
              </a:r>
              <a:r>
                <a:rPr lang="pt-BR" sz="700" dirty="0" err="1"/>
                <a:t>towardsdatascience.com</a:t>
              </a:r>
              <a:r>
                <a:rPr lang="pt-BR" sz="700" dirty="0"/>
                <a:t>/what-happened-at-the-tensorflow-dev-summit-2017-part-1-3-community-applications-77fb5ce03c52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9E5D841-63EC-F942-9ACF-AF0B1A374FAD}"/>
              </a:ext>
            </a:extLst>
          </p:cNvPr>
          <p:cNvGrpSpPr/>
          <p:nvPr/>
        </p:nvGrpSpPr>
        <p:grpSpPr>
          <a:xfrm>
            <a:off x="581991" y="3217540"/>
            <a:ext cx="3523426" cy="2429710"/>
            <a:chOff x="581991" y="3217540"/>
            <a:chExt cx="3523426" cy="242971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4082693-314E-BB4B-B30E-65B2AC99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991" y="3217540"/>
              <a:ext cx="3523426" cy="2184524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DF5E0DD-2E32-9A44-89E7-2846EEDF6FCB}"/>
                </a:ext>
              </a:extLst>
            </p:cNvPr>
            <p:cNvSpPr txBox="1"/>
            <p:nvPr/>
          </p:nvSpPr>
          <p:spPr>
            <a:xfrm>
              <a:off x="724510" y="5431806"/>
              <a:ext cx="3238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oppmax.com</a:t>
              </a:r>
              <a:r>
                <a:rPr lang="pt-BR" sz="800" dirty="0"/>
                <a:t>/blog/state-self-driving-car-mid-2017-report/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4DDC8B1-EE34-0B4F-8B86-C40F0B719E2B}"/>
              </a:ext>
            </a:extLst>
          </p:cNvPr>
          <p:cNvGrpSpPr/>
          <p:nvPr/>
        </p:nvGrpSpPr>
        <p:grpSpPr>
          <a:xfrm>
            <a:off x="5091383" y="3361556"/>
            <a:ext cx="3978974" cy="1851167"/>
            <a:chOff x="5091383" y="3361556"/>
            <a:chExt cx="3978974" cy="1851167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D953DD16-ED9B-E243-97A5-F17F7450C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120" y="3361556"/>
              <a:ext cx="2857500" cy="160020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9387A1F-5447-1C44-B550-B9FEFD6CFD0B}"/>
                </a:ext>
              </a:extLst>
            </p:cNvPr>
            <p:cNvSpPr txBox="1"/>
            <p:nvPr/>
          </p:nvSpPr>
          <p:spPr>
            <a:xfrm>
              <a:off x="5091383" y="5012668"/>
              <a:ext cx="39789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</a:t>
              </a:r>
              <a:r>
                <a:rPr lang="pt-BR" sz="700" dirty="0"/>
                <a:t>://</a:t>
              </a:r>
              <a:r>
                <a:rPr lang="pt-BR" sz="700" dirty="0" err="1"/>
                <a:t>www.sciencemag.org</a:t>
              </a:r>
              <a:r>
                <a:rPr lang="pt-BR" sz="700" dirty="0"/>
                <a:t>/</a:t>
              </a:r>
              <a:r>
                <a:rPr lang="pt-BR" sz="700" dirty="0" err="1"/>
                <a:t>news</a:t>
              </a:r>
              <a:r>
                <a:rPr lang="pt-BR" sz="700" dirty="0"/>
                <a:t>/2017/03/artificial-</a:t>
              </a:r>
              <a:r>
                <a:rPr lang="pt-BR" sz="700" dirty="0" err="1"/>
                <a:t>intelligence</a:t>
              </a:r>
              <a:r>
                <a:rPr lang="pt-BR" sz="700" dirty="0"/>
                <a:t>-</a:t>
              </a:r>
              <a:r>
                <a:rPr lang="pt-BR" sz="700" dirty="0" err="1"/>
                <a:t>goes</a:t>
              </a:r>
              <a:r>
                <a:rPr lang="pt-BR" sz="700" dirty="0"/>
                <a:t>-</a:t>
              </a:r>
              <a:r>
                <a:rPr lang="pt-BR" sz="700" dirty="0" err="1"/>
                <a:t>deep</a:t>
              </a:r>
              <a:r>
                <a:rPr lang="pt-BR" sz="700" dirty="0"/>
                <a:t>-beat-</a:t>
              </a:r>
              <a:r>
                <a:rPr lang="pt-BR" sz="700" dirty="0" err="1"/>
                <a:t>humans</a:t>
              </a:r>
              <a:r>
                <a:rPr lang="pt-BR" sz="700" dirty="0"/>
                <a:t>-</a:t>
              </a:r>
              <a:r>
                <a:rPr lang="pt-BR" sz="700" dirty="0" err="1"/>
                <a:t>poker</a:t>
              </a:r>
              <a:endParaRPr lang="pt-BR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0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6E784F5-C2E7-CF41-B66C-3079F84E3008}"/>
              </a:ext>
            </a:extLst>
          </p:cNvPr>
          <p:cNvGrpSpPr/>
          <p:nvPr/>
        </p:nvGrpSpPr>
        <p:grpSpPr>
          <a:xfrm>
            <a:off x="2386892" y="121196"/>
            <a:ext cx="4849404" cy="2264322"/>
            <a:chOff x="35762" y="121196"/>
            <a:chExt cx="4849404" cy="226432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AD053AB7-E951-4340-8C5B-B40AEE632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21196"/>
              <a:ext cx="4417889" cy="2064267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AF3F3D1-16BB-C54C-9C4C-0CF28146309C}"/>
                </a:ext>
              </a:extLst>
            </p:cNvPr>
            <p:cNvSpPr txBox="1"/>
            <p:nvPr/>
          </p:nvSpPr>
          <p:spPr>
            <a:xfrm>
              <a:off x="35762" y="2185463"/>
              <a:ext cx="48494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https</a:t>
              </a:r>
              <a:r>
                <a:rPr lang="pt-BR" sz="700" dirty="0"/>
                <a:t>://</a:t>
              </a:r>
              <a:r>
                <a:rPr lang="pt-BR" sz="700" dirty="0" err="1"/>
                <a:t>highnoongmt.wordpress.com</a:t>
              </a:r>
              <a:r>
                <a:rPr lang="pt-BR" sz="700" dirty="0"/>
                <a:t>/2015/08/11/deep-learning-for-assisting-the-process-of-music-composition-part-1/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062579-5010-074B-9F53-95A5629347A0}"/>
              </a:ext>
            </a:extLst>
          </p:cNvPr>
          <p:cNvGrpSpPr/>
          <p:nvPr/>
        </p:nvGrpSpPr>
        <p:grpSpPr>
          <a:xfrm>
            <a:off x="4443546" y="2603199"/>
            <a:ext cx="4767652" cy="2990025"/>
            <a:chOff x="4443546" y="2603199"/>
            <a:chExt cx="4767652" cy="299002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76B5F0-CAFA-5A43-BDE4-65FA44CA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306" y="2603199"/>
              <a:ext cx="3884413" cy="277458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06F707A-A2B0-ED40-B045-2EEB0745848B}"/>
                </a:ext>
              </a:extLst>
            </p:cNvPr>
            <p:cNvSpPr txBox="1"/>
            <p:nvPr/>
          </p:nvSpPr>
          <p:spPr>
            <a:xfrm>
              <a:off x="4443546" y="5377780"/>
              <a:ext cx="47676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/>
                <a:t>Fonte: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www.analyticsvidhya.com</a:t>
              </a:r>
              <a:r>
                <a:rPr lang="pt-BR" sz="800" dirty="0"/>
                <a:t>/blog/2018/02/neural-network-</a:t>
              </a:r>
              <a:r>
                <a:rPr lang="pt-BR" sz="800" dirty="0" err="1"/>
                <a:t>algorithm</a:t>
              </a:r>
              <a:r>
                <a:rPr lang="pt-BR" sz="800" dirty="0"/>
                <a:t>-</a:t>
              </a:r>
              <a:r>
                <a:rPr lang="pt-BR" sz="800" dirty="0" err="1"/>
                <a:t>making-movies-from-text</a:t>
              </a:r>
              <a:r>
                <a:rPr lang="pt-BR" sz="800" dirty="0"/>
                <a:t>/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D74955D-6482-C846-8BEE-15B89E0E2B72}"/>
              </a:ext>
            </a:extLst>
          </p:cNvPr>
          <p:cNvGrpSpPr/>
          <p:nvPr/>
        </p:nvGrpSpPr>
        <p:grpSpPr>
          <a:xfrm>
            <a:off x="503459" y="2900509"/>
            <a:ext cx="3306033" cy="2458551"/>
            <a:chOff x="503459" y="2900509"/>
            <a:chExt cx="3306033" cy="2458551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5B443FF-EF38-A346-97DE-EE77D0CF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900509"/>
              <a:ext cx="3269940" cy="217996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77F4594-C39D-3243-AC1C-7E87D7616A6F}"/>
                </a:ext>
              </a:extLst>
            </p:cNvPr>
            <p:cNvSpPr txBox="1"/>
            <p:nvPr/>
          </p:nvSpPr>
          <p:spPr>
            <a:xfrm>
              <a:off x="503459" y="5128228"/>
              <a:ext cx="3289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/>
                <a:t>Fonte: </a:t>
              </a:r>
              <a:r>
                <a:rPr lang="pt-BR" sz="900" dirty="0" err="1"/>
                <a:t>https</a:t>
              </a:r>
              <a:r>
                <a:rPr lang="pt-BR" sz="900" dirty="0"/>
                <a:t>://deeplearning4j.org/</a:t>
              </a:r>
              <a:r>
                <a:rPr lang="pt-BR" sz="900" dirty="0" err="1"/>
                <a:t>generative</a:t>
              </a:r>
              <a:r>
                <a:rPr lang="pt-BR" sz="900" dirty="0"/>
                <a:t>-</a:t>
              </a:r>
              <a:r>
                <a:rPr lang="pt-BR" sz="900" dirty="0" err="1"/>
                <a:t>adversarial</a:t>
              </a:r>
              <a:r>
                <a:rPr lang="pt-BR" sz="900" dirty="0"/>
                <a:t>-network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8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00B268-F249-C445-AB3F-9FBA3862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0588"/>
            <a:ext cx="3810000" cy="5715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55E86D4-F343-5A43-B8D8-487453A1B470}"/>
              </a:ext>
            </a:extLst>
          </p:cNvPr>
          <p:cNvSpPr txBox="1"/>
          <p:nvPr/>
        </p:nvSpPr>
        <p:spPr>
          <a:xfrm>
            <a:off x="251520" y="5438303"/>
            <a:ext cx="5471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</a:t>
            </a:r>
            <a:r>
              <a:rPr lang="pt-BR" sz="900" dirty="0" err="1"/>
              <a:t>https</a:t>
            </a:r>
            <a:r>
              <a:rPr lang="pt-BR" sz="900" dirty="0"/>
              <a:t>://</a:t>
            </a:r>
            <a:r>
              <a:rPr lang="pt-BR" sz="900" dirty="0" err="1"/>
              <a:t>towardsdatascience.com</a:t>
            </a:r>
            <a:r>
              <a:rPr lang="pt-BR" sz="900" dirty="0"/>
              <a:t>/the-mostly-complete-chart-of-neural-networks-explained-3fb6f2367464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5A1C43-D370-FD40-B86D-11382F86B14A}"/>
              </a:ext>
            </a:extLst>
          </p:cNvPr>
          <p:cNvSpPr txBox="1"/>
          <p:nvPr/>
        </p:nvSpPr>
        <p:spPr>
          <a:xfrm>
            <a:off x="113692" y="193204"/>
            <a:ext cx="2581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 as redes neurais</a:t>
            </a:r>
            <a:br>
              <a:rPr lang="pt-BR" dirty="0"/>
            </a:br>
            <a:r>
              <a:rPr lang="pt-BR" dirty="0"/>
              <a:t>datam de 1950, porque</a:t>
            </a:r>
            <a:br>
              <a:rPr lang="pt-BR" dirty="0"/>
            </a:br>
            <a:r>
              <a:rPr lang="pt-BR" dirty="0"/>
              <a:t>somente agora as redes</a:t>
            </a:r>
            <a:br>
              <a:rPr lang="pt-BR" dirty="0"/>
            </a:br>
            <a:r>
              <a:rPr lang="pt-BR" dirty="0"/>
              <a:t>neurais tem desempenho</a:t>
            </a:r>
            <a:br>
              <a:rPr lang="pt-BR" dirty="0"/>
            </a:br>
            <a:r>
              <a:rPr lang="pt-BR" dirty="0"/>
              <a:t>superior a outros </a:t>
            </a:r>
            <a:br>
              <a:rPr lang="pt-BR" dirty="0"/>
            </a:br>
            <a:r>
              <a:rPr lang="pt-BR" dirty="0"/>
              <a:t>algoritmos?</a:t>
            </a:r>
          </a:p>
        </p:txBody>
      </p:sp>
    </p:spTree>
    <p:extLst>
      <p:ext uri="{BB962C8B-B14F-4D97-AF65-F5344CB8AC3E}">
        <p14:creationId xmlns:p14="http://schemas.microsoft.com/office/powerpoint/2010/main" val="156541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3" name="Picture 2" descr="E:\Ensino\IA Expert\Banners\logo-site.png">
            <a:extLst>
              <a:ext uri="{FF2B5EF4-FFF2-40B4-BE49-F238E27FC236}">
                <a16:creationId xmlns:a16="http://schemas.microsoft.com/office/drawing/2014/main" id="{BAB55ECA-6E2B-46C5-8DB8-3C3B26D0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8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8176DF6-C66F-5B47-9851-293B05C04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887232"/>
              </p:ext>
            </p:extLst>
          </p:nvPr>
        </p:nvGraphicFramePr>
        <p:xfrm>
          <a:off x="611560" y="265212"/>
          <a:ext cx="79208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104914595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595094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Aprendizagem supervisionada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Aprendizagem não supervisionada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2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Redes Neurais Artificiais </a:t>
                      </a:r>
                    </a:p>
                    <a:p>
                      <a:pPr algn="ctr"/>
                      <a:endParaRPr lang="pt-BR" sz="2000" dirty="0"/>
                    </a:p>
                    <a:p>
                      <a:pPr algn="ctr"/>
                      <a:r>
                        <a:rPr lang="pt-BR" sz="1600" dirty="0"/>
                        <a:t>classificação e regressão</a:t>
                      </a:r>
                    </a:p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Mapas auto organizáveis</a:t>
                      </a:r>
                      <a:br>
                        <a:rPr lang="pt-BR" sz="2000" dirty="0"/>
                      </a:br>
                      <a:br>
                        <a:rPr lang="pt-BR" sz="2000" dirty="0"/>
                      </a:br>
                      <a:r>
                        <a:rPr lang="pt-BR" sz="1600" dirty="0"/>
                        <a:t>detecção de características e agrupamento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27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Redes Neurais </a:t>
                      </a:r>
                      <a:r>
                        <a:rPr lang="pt-BR" sz="2000" dirty="0" err="1"/>
                        <a:t>Convolucionais</a:t>
                      </a:r>
                      <a:endParaRPr lang="pt-BR" sz="2000" dirty="0"/>
                    </a:p>
                    <a:p>
                      <a:pPr algn="ctr"/>
                      <a:endParaRPr lang="pt-BR" sz="2000" dirty="0"/>
                    </a:p>
                    <a:p>
                      <a:pPr algn="ctr"/>
                      <a:r>
                        <a:rPr lang="pt-BR" sz="1600" dirty="0"/>
                        <a:t>visão computacional</a:t>
                      </a:r>
                    </a:p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Boltzmann </a:t>
                      </a:r>
                      <a:r>
                        <a:rPr lang="pt-BR" sz="2000" dirty="0" err="1"/>
                        <a:t>machines</a:t>
                      </a:r>
                      <a:r>
                        <a:rPr lang="pt-BR" sz="2000" dirty="0"/>
                        <a:t> </a:t>
                      </a:r>
                      <a:br>
                        <a:rPr lang="pt-BR" sz="2000" dirty="0"/>
                      </a:br>
                      <a:br>
                        <a:rPr lang="pt-BR" sz="2000" dirty="0"/>
                      </a:br>
                      <a:r>
                        <a:rPr lang="pt-BR" sz="1600" dirty="0"/>
                        <a:t>sistemas de recomendação</a:t>
                      </a:r>
                      <a:br>
                        <a:rPr lang="pt-BR" sz="1600" dirty="0"/>
                      </a:br>
                      <a:r>
                        <a:rPr lang="pt-BR" sz="1600" dirty="0"/>
                        <a:t>redução de dimensionalidade</a:t>
                      </a:r>
                    </a:p>
                    <a:p>
                      <a:pPr algn="ctr"/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6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Redes Neurais Recorrentes</a:t>
                      </a:r>
                    </a:p>
                    <a:p>
                      <a:pPr algn="ctr"/>
                      <a:endParaRPr lang="pt-BR" sz="2000" dirty="0"/>
                    </a:p>
                    <a:p>
                      <a:pPr algn="ctr"/>
                      <a:r>
                        <a:rPr lang="pt-BR" sz="1600" dirty="0"/>
                        <a:t>análise de séries temporais</a:t>
                      </a:r>
                    </a:p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Autoencoders</a:t>
                      </a:r>
                      <a:br>
                        <a:rPr lang="pt-BR" sz="2000" dirty="0"/>
                      </a:br>
                      <a:br>
                        <a:rPr lang="pt-BR" sz="2000" dirty="0"/>
                      </a:br>
                      <a:r>
                        <a:rPr lang="pt-BR" sz="1600" dirty="0"/>
                        <a:t>redução de dimensionalidade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1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Redes </a:t>
                      </a:r>
                      <a:r>
                        <a:rPr lang="pt-BR" sz="2000" dirty="0" err="1"/>
                        <a:t>adversariais</a:t>
                      </a:r>
                      <a:r>
                        <a:rPr lang="pt-BR" sz="2000" dirty="0"/>
                        <a:t> generativas</a:t>
                      </a:r>
                    </a:p>
                    <a:p>
                      <a:pPr algn="ctr"/>
                      <a:endParaRPr lang="pt-BR" sz="2000" dirty="0"/>
                    </a:p>
                    <a:p>
                      <a:pPr algn="ctr"/>
                      <a:r>
                        <a:rPr lang="pt-BR" sz="1600" dirty="0"/>
                        <a:t>geração de imagens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0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35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548B6-FEBE-B546-B884-400CFC15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adversariais</a:t>
            </a:r>
            <a:r>
              <a:rPr lang="pt-BR" dirty="0"/>
              <a:t> generativas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53082-B559-4F49-84F5-95C87867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1904240"/>
            <a:ext cx="2071142" cy="20711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9CA4CF-D22C-4D48-BF75-D9FA90765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12" y="1904240"/>
            <a:ext cx="2071142" cy="20711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1853BA-6DE3-BA4F-983D-D5504B23C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1921396"/>
            <a:ext cx="2053986" cy="20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063E6-2C22-4047-A403-F9EF1EE8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Autoencoder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C92EDC-E855-7843-B067-3DF00B2F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21396"/>
            <a:ext cx="828521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C97EB-6AA2-6B4E-ACCF-BAEF84D1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Boltzmann </a:t>
            </a:r>
            <a:r>
              <a:rPr lang="pt-BR" dirty="0" err="1"/>
              <a:t>Machines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1DF9598-5856-6942-A044-FB74E1F02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99699"/>
              </p:ext>
            </p:extLst>
          </p:nvPr>
        </p:nvGraphicFramePr>
        <p:xfrm>
          <a:off x="628650" y="1345332"/>
          <a:ext cx="8119818" cy="3943447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9974">
                  <a:extLst>
                    <a:ext uri="{9D8B030D-6E8A-4147-A177-3AD203B41FA5}">
                      <a16:colId xmlns:a16="http://schemas.microsoft.com/office/drawing/2014/main" val="3173131183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924257338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1318792929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1976833300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2405780227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1328487726"/>
                    </a:ext>
                  </a:extLst>
                </a:gridCol>
                <a:gridCol w="1159974">
                  <a:extLst>
                    <a:ext uri="{9D8B030D-6E8A-4147-A177-3AD203B41FA5}">
                      <a16:colId xmlns:a16="http://schemas.microsoft.com/office/drawing/2014/main" val="1274462271"/>
                    </a:ext>
                  </a:extLst>
                </a:gridCol>
              </a:tblGrid>
              <a:tr h="1050991"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bruxa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Invocação do mal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O Chamado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Se beber não case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Gente grande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American pie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1302908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Ana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70332870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Marcos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88126542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Paulo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78635987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Priscila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17848019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Maria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08766473"/>
                  </a:ext>
                </a:extLst>
              </a:tr>
              <a:tr h="48207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Carlos</a:t>
                      </a:r>
                      <a:endParaRPr lang="pt-BR" sz="16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  <a:endParaRPr lang="pt-BR" sz="16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13490227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1CA9C052-C2B0-8E4A-BC1E-F92A932B9AB3}"/>
              </a:ext>
            </a:extLst>
          </p:cNvPr>
          <p:cNvSpPr/>
          <p:nvPr/>
        </p:nvSpPr>
        <p:spPr>
          <a:xfrm>
            <a:off x="6444208" y="2353444"/>
            <a:ext cx="1152128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1BA1D3A-5D98-3545-97C3-62386C6718F1}"/>
              </a:ext>
            </a:extLst>
          </p:cNvPr>
          <p:cNvSpPr/>
          <p:nvPr/>
        </p:nvSpPr>
        <p:spPr>
          <a:xfrm>
            <a:off x="2962196" y="2364963"/>
            <a:ext cx="1152128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AB0064-BE02-3342-8C03-B0FBBD9F6487}"/>
              </a:ext>
            </a:extLst>
          </p:cNvPr>
          <p:cNvSpPr txBox="1"/>
          <p:nvPr/>
        </p:nvSpPr>
        <p:spPr>
          <a:xfrm>
            <a:off x="3326503" y="2293825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accent1"/>
                </a:solidFill>
              </a:rPr>
              <a:t>X</a:t>
            </a:r>
            <a:endParaRPr lang="pt-B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97CB6-8D69-1843-AC2A-660B2A2A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</a:t>
            </a:r>
            <a:r>
              <a:rPr lang="pt-BR" dirty="0" err="1"/>
              <a:t>autoorganizáveis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A64A16-A1B2-B049-91D9-820CC9A8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0" y="1408907"/>
            <a:ext cx="5400600" cy="38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31D15-EC74-C24E-B741-E2BDD545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recorrentes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2F7EAC-E2C9-4D4A-B7F3-F3CAEC06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76" y="1401409"/>
            <a:ext cx="5858648" cy="41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9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A37EC-7B46-5F45-9D90-FB5D82C4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1BD0D7-7092-E34D-81DD-CB093EBE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47449"/>
            <a:ext cx="4610100" cy="1879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7DD6FF-1658-0D49-8DDC-D777F53F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10111"/>
            <a:ext cx="3781078" cy="15542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59267B-911A-1947-A697-4E39B4EBA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252" y="3721594"/>
            <a:ext cx="1743968" cy="11553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6BD497-4841-F04B-81F5-71C1873D5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3936598"/>
            <a:ext cx="1144290" cy="7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4F26C-5756-394B-9857-7148DF97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-100847"/>
            <a:ext cx="7886700" cy="1104636"/>
          </a:xfrm>
        </p:spPr>
        <p:txBody>
          <a:bodyPr/>
          <a:lstStyle/>
          <a:p>
            <a:r>
              <a:rPr lang="pt-BR" dirty="0"/>
              <a:t>Redes neurais artificiais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B366BE-1C8F-404C-9774-A347C8AE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6" y="769268"/>
            <a:ext cx="4679504" cy="20249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C0FDC5-3F11-0645-A632-6E2B1933A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779223"/>
            <a:ext cx="2744018" cy="20249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C1171A-3CA0-6248-AF82-F2DE8E90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48797"/>
            <a:ext cx="4679504" cy="22255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8BF3941-C311-B64A-B409-78EA6DCCA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3" y="3148797"/>
            <a:ext cx="4348489" cy="17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7770</TotalTime>
  <Words>402</Words>
  <Application>Microsoft Macintosh PowerPoint</Application>
  <PresentationFormat>Apresentação na tela (16:10)</PresentationFormat>
  <Paragraphs>103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Deep Learning com Python de A à Z – O Curso Completo</vt:lpstr>
      <vt:lpstr>Apresentação do PowerPoint</vt:lpstr>
      <vt:lpstr>Redes adversariais generativas</vt:lpstr>
      <vt:lpstr>Autoencoder</vt:lpstr>
      <vt:lpstr>Boltzmann Machines</vt:lpstr>
      <vt:lpstr>Mapas autoorganizáveis</vt:lpstr>
      <vt:lpstr>Redes neurais recorrentes</vt:lpstr>
      <vt:lpstr>Redes neurais convolucionais</vt:lpstr>
      <vt:lpstr>Redes neurais artificiais</vt:lpstr>
      <vt:lpstr>Pré-requisitos</vt:lpstr>
      <vt:lpstr>O que não veremos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264</cp:revision>
  <dcterms:created xsi:type="dcterms:W3CDTF">2015-11-04T20:22:17Z</dcterms:created>
  <dcterms:modified xsi:type="dcterms:W3CDTF">2018-08-30T17:06:05Z</dcterms:modified>
</cp:coreProperties>
</file>